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2863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29040" y="457200"/>
            <a:ext cx="388592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405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Kadervergleich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2881582" y="1343025"/>
            <a:ext cx="338083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2025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Volleyball 2. Bundesliga Pro</a:t>
            </a:r>
            <a:endParaRPr lang="en-US" sz="2025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44" y="2357438"/>
            <a:ext cx="2143125" cy="21431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58134" y="4572000"/>
            <a:ext cx="1223144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Saison 2024/25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366059" y="3336131"/>
            <a:ext cx="411826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</a:t>
            </a:r>
            <a:endParaRPr lang="en-US" sz="27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675" y="2709156"/>
            <a:ext cx="2143097" cy="14396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462666" y="4220282"/>
            <a:ext cx="1223144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Saison 2025/26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4792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57200"/>
            <a:ext cx="8229600" cy="478631"/>
          </a:xfrm>
          <a:prstGeom prst="rect">
            <a:avLst/>
          </a:prstGeom>
          <a:noFill/>
          <a:ln/>
        </p:spPr>
        <p:txBody>
          <a:bodyPr wrap="none" lIns="0" tIns="0" rIns="0" bIns="8509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Hintergrund: Von Essen nach Düsseldorf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457200" y="1153716"/>
            <a:ext cx="315795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 März 2025 wurde bekannt, dass die 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3615156" y="1153716"/>
            <a:ext cx="54761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Allbau 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57200" y="1410891"/>
            <a:ext cx="112438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Volleys Essen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581587" y="1410891"/>
            <a:ext cx="140042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ihr Spielrecht an 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2982013" y="1410891"/>
            <a:ext cx="78851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Eintracht 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57200" y="1668066"/>
            <a:ext cx="1751558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Spontent Düsseldorf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2208758" y="1668066"/>
            <a:ext cx="100299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übertragen.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57200" y="2085975"/>
            <a:ext cx="39433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Der Verein VC Essen-Borbeck musste sich aufgrund finanzieller und struktureller Herausforderungen neu ausrichten.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57200" y="3039666"/>
            <a:ext cx="211005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Das Medienunternehmen 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567257" y="3039666"/>
            <a:ext cx="78455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Spontent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351814" y="3039666"/>
            <a:ext cx="891908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übernahm 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57200" y="3296841"/>
            <a:ext cx="316602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das Spielrecht und siedelte das Team in 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57200" y="3554016"/>
            <a:ext cx="116791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Düsseldorf an.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457200" y="3971925"/>
            <a:ext cx="39433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Acht Spielerinnen aus Essen folgten dem Team nach Düsseldorf, während sieben Spielerinnen den Verein verließen und fünf neue Spielerinnen hinzukamen.</a:t>
            </a:r>
            <a:endParaRPr lang="en-US" sz="135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1143000"/>
            <a:ext cx="3943350" cy="2857500"/>
          </a:xfrm>
          <a:prstGeom prst="rect">
            <a:avLst/>
          </a:prstGeom>
        </p:spPr>
      </p:pic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4229100"/>
            <a:ext cx="457200" cy="457200"/>
          </a:xfrm>
          <a:prstGeom prst="rect">
            <a:avLst/>
          </a:prstGeom>
        </p:spPr>
      </p:pic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675" y="4286250"/>
            <a:ext cx="342900" cy="342900"/>
          </a:xfrm>
          <a:prstGeom prst="rect">
            <a:avLst/>
          </a:prstGeom>
        </p:spPr>
      </p:pic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5175" y="422910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9078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57200"/>
            <a:ext cx="8229600" cy="478631"/>
          </a:xfrm>
          <a:prstGeom prst="rect">
            <a:avLst/>
          </a:prstGeom>
          <a:noFill/>
          <a:ln/>
        </p:spPr>
        <p:txBody>
          <a:bodyPr wrap="none" lIns="0" tIns="0" rIns="0" bIns="8509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Spielerinnen, die gewechselt sind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457200" y="1143000"/>
            <a:ext cx="82296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Folgende acht Spielerinnen sind von den Allbau Volleys Essen zu Eintracht Spontent Düsseldorf gewechselt:</a:t>
            </a:r>
            <a:endParaRPr lang="en-US" sz="1046" dirty="0"/>
          </a:p>
        </p:txBody>
      </p:sp>
      <p:sp>
        <p:nvSpPr>
          <p:cNvPr id="5" name="Shape 2"/>
          <p:cNvSpPr/>
          <p:nvPr/>
        </p:nvSpPr>
        <p:spPr>
          <a:xfrm>
            <a:off x="457200" y="1528763"/>
            <a:ext cx="1424899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1528763"/>
            <a:ext cx="1424899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Spielerin</a:t>
            </a:r>
            <a:endParaRPr lang="en-US" sz="1046" dirty="0"/>
          </a:p>
        </p:txBody>
      </p:sp>
      <p:sp>
        <p:nvSpPr>
          <p:cNvPr id="7" name="Shape 4"/>
          <p:cNvSpPr/>
          <p:nvPr/>
        </p:nvSpPr>
        <p:spPr>
          <a:xfrm>
            <a:off x="1882099" y="1528763"/>
            <a:ext cx="674331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8" name="Text 5"/>
          <p:cNvSpPr/>
          <p:nvPr/>
        </p:nvSpPr>
        <p:spPr>
          <a:xfrm>
            <a:off x="1882099" y="1528763"/>
            <a:ext cx="674331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Größe</a:t>
            </a:r>
            <a:endParaRPr lang="en-US" sz="1046" dirty="0"/>
          </a:p>
        </p:txBody>
      </p:sp>
      <p:sp>
        <p:nvSpPr>
          <p:cNvPr id="9" name="Shape 6"/>
          <p:cNvSpPr/>
          <p:nvPr/>
        </p:nvSpPr>
        <p:spPr>
          <a:xfrm>
            <a:off x="2556430" y="1528763"/>
            <a:ext cx="1248482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0" name="Text 7"/>
          <p:cNvSpPr/>
          <p:nvPr/>
        </p:nvSpPr>
        <p:spPr>
          <a:xfrm>
            <a:off x="2556430" y="1528763"/>
            <a:ext cx="1248482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Geburtsdatum</a:t>
            </a:r>
            <a:endParaRPr lang="en-US" sz="1046" dirty="0"/>
          </a:p>
        </p:txBody>
      </p:sp>
      <p:sp>
        <p:nvSpPr>
          <p:cNvPr id="11" name="Shape 8"/>
          <p:cNvSpPr/>
          <p:nvPr/>
        </p:nvSpPr>
        <p:spPr>
          <a:xfrm>
            <a:off x="3804912" y="1528763"/>
            <a:ext cx="839279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2" name="Text 9"/>
          <p:cNvSpPr/>
          <p:nvPr/>
        </p:nvSpPr>
        <p:spPr>
          <a:xfrm>
            <a:off x="3804912" y="1528763"/>
            <a:ext cx="839279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Nr. Essen</a:t>
            </a:r>
            <a:endParaRPr lang="en-US" sz="1046" dirty="0"/>
          </a:p>
        </p:txBody>
      </p:sp>
      <p:sp>
        <p:nvSpPr>
          <p:cNvPr id="13" name="Shape 10"/>
          <p:cNvSpPr/>
          <p:nvPr/>
        </p:nvSpPr>
        <p:spPr>
          <a:xfrm>
            <a:off x="4644191" y="1528763"/>
            <a:ext cx="1222949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4" name="Text 11"/>
          <p:cNvSpPr/>
          <p:nvPr/>
        </p:nvSpPr>
        <p:spPr>
          <a:xfrm>
            <a:off x="4644191" y="1528763"/>
            <a:ext cx="1222949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Position Essen</a:t>
            </a:r>
            <a:endParaRPr lang="en-US" sz="1046" dirty="0"/>
          </a:p>
        </p:txBody>
      </p:sp>
      <p:sp>
        <p:nvSpPr>
          <p:cNvPr id="15" name="Shape 12"/>
          <p:cNvSpPr/>
          <p:nvPr/>
        </p:nvSpPr>
        <p:spPr>
          <a:xfrm>
            <a:off x="5867140" y="1528763"/>
            <a:ext cx="1217954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6" name="Text 13"/>
          <p:cNvSpPr/>
          <p:nvPr/>
        </p:nvSpPr>
        <p:spPr>
          <a:xfrm>
            <a:off x="5867140" y="1528763"/>
            <a:ext cx="1217954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Nr. Düsseldorf</a:t>
            </a:r>
            <a:endParaRPr lang="en-US" sz="1046" dirty="0"/>
          </a:p>
        </p:txBody>
      </p:sp>
      <p:sp>
        <p:nvSpPr>
          <p:cNvPr id="17" name="Shape 14"/>
          <p:cNvSpPr/>
          <p:nvPr/>
        </p:nvSpPr>
        <p:spPr>
          <a:xfrm>
            <a:off x="7085093" y="1528763"/>
            <a:ext cx="1601707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8" name="Text 15"/>
          <p:cNvSpPr/>
          <p:nvPr/>
        </p:nvSpPr>
        <p:spPr>
          <a:xfrm>
            <a:off x="7085093" y="1528763"/>
            <a:ext cx="1601707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Position Düsseldorf</a:t>
            </a:r>
            <a:endParaRPr lang="en-US" sz="1046" dirty="0"/>
          </a:p>
        </p:txBody>
      </p:sp>
      <p:sp>
        <p:nvSpPr>
          <p:cNvPr id="19" name="Text 16"/>
          <p:cNvSpPr/>
          <p:nvPr/>
        </p:nvSpPr>
        <p:spPr>
          <a:xfrm>
            <a:off x="457200" y="1914525"/>
            <a:ext cx="1424899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Allzeit, Sina</a:t>
            </a:r>
            <a:endParaRPr lang="en-US" sz="1046" dirty="0"/>
          </a:p>
        </p:txBody>
      </p:sp>
      <p:sp>
        <p:nvSpPr>
          <p:cNvPr id="20" name="Text 17"/>
          <p:cNvSpPr/>
          <p:nvPr/>
        </p:nvSpPr>
        <p:spPr>
          <a:xfrm>
            <a:off x="1882099" y="1914525"/>
            <a:ext cx="674331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21" name="Text 18"/>
          <p:cNvSpPr/>
          <p:nvPr/>
        </p:nvSpPr>
        <p:spPr>
          <a:xfrm>
            <a:off x="2556430" y="1914525"/>
            <a:ext cx="1248482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08.09.2003</a:t>
            </a:r>
            <a:endParaRPr lang="en-US" sz="1046" dirty="0"/>
          </a:p>
        </p:txBody>
      </p:sp>
      <p:sp>
        <p:nvSpPr>
          <p:cNvPr id="22" name="Text 19"/>
          <p:cNvSpPr/>
          <p:nvPr/>
        </p:nvSpPr>
        <p:spPr>
          <a:xfrm>
            <a:off x="3804912" y="1914525"/>
            <a:ext cx="839279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</a:t>
            </a:r>
            <a:endParaRPr lang="en-US" sz="1046" dirty="0"/>
          </a:p>
        </p:txBody>
      </p:sp>
      <p:sp>
        <p:nvSpPr>
          <p:cNvPr id="23" name="Text 20"/>
          <p:cNvSpPr/>
          <p:nvPr/>
        </p:nvSpPr>
        <p:spPr>
          <a:xfrm>
            <a:off x="4644191" y="1914525"/>
            <a:ext cx="1222949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</a:t>
            </a:r>
            <a:endParaRPr lang="en-US" sz="1046" dirty="0"/>
          </a:p>
        </p:txBody>
      </p:sp>
      <p:sp>
        <p:nvSpPr>
          <p:cNvPr id="24" name="Text 21"/>
          <p:cNvSpPr/>
          <p:nvPr/>
        </p:nvSpPr>
        <p:spPr>
          <a:xfrm>
            <a:off x="5867140" y="1914525"/>
            <a:ext cx="1217954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</a:t>
            </a:r>
            <a:endParaRPr lang="en-US" sz="1046" dirty="0"/>
          </a:p>
        </p:txBody>
      </p:sp>
      <p:sp>
        <p:nvSpPr>
          <p:cNvPr id="25" name="Text 22"/>
          <p:cNvSpPr/>
          <p:nvPr/>
        </p:nvSpPr>
        <p:spPr>
          <a:xfrm>
            <a:off x="7085093" y="1914525"/>
            <a:ext cx="1601707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MittelblockMB</a:t>
            </a:r>
            <a:endParaRPr lang="en-US" sz="1046" dirty="0"/>
          </a:p>
        </p:txBody>
      </p:sp>
      <p:sp>
        <p:nvSpPr>
          <p:cNvPr id="26" name="Shape 23"/>
          <p:cNvSpPr/>
          <p:nvPr/>
        </p:nvSpPr>
        <p:spPr>
          <a:xfrm>
            <a:off x="457200" y="2275284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7" name="Text 24"/>
          <p:cNvSpPr/>
          <p:nvPr/>
        </p:nvSpPr>
        <p:spPr>
          <a:xfrm>
            <a:off x="457200" y="2275284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Leimbach, Alexa</a:t>
            </a:r>
            <a:endParaRPr lang="en-US" sz="1046" dirty="0"/>
          </a:p>
        </p:txBody>
      </p:sp>
      <p:sp>
        <p:nvSpPr>
          <p:cNvPr id="28" name="Text 25"/>
          <p:cNvSpPr/>
          <p:nvPr/>
        </p:nvSpPr>
        <p:spPr>
          <a:xfrm>
            <a:off x="1882099" y="2275284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29" name="Text 26"/>
          <p:cNvSpPr/>
          <p:nvPr/>
        </p:nvSpPr>
        <p:spPr>
          <a:xfrm>
            <a:off x="2556430" y="2275284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29.09.1998</a:t>
            </a:r>
            <a:endParaRPr lang="en-US" sz="1046" dirty="0"/>
          </a:p>
        </p:txBody>
      </p:sp>
      <p:sp>
        <p:nvSpPr>
          <p:cNvPr id="30" name="Text 27"/>
          <p:cNvSpPr/>
          <p:nvPr/>
        </p:nvSpPr>
        <p:spPr>
          <a:xfrm>
            <a:off x="3804912" y="2275284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13</a:t>
            </a:r>
            <a:endParaRPr lang="en-US" sz="1046" dirty="0"/>
          </a:p>
        </p:txBody>
      </p:sp>
      <p:sp>
        <p:nvSpPr>
          <p:cNvPr id="31" name="Text 28"/>
          <p:cNvSpPr/>
          <p:nvPr/>
        </p:nvSpPr>
        <p:spPr>
          <a:xfrm>
            <a:off x="4644191" y="2275284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Zuspiel</a:t>
            </a:r>
            <a:endParaRPr lang="en-US" sz="1046" dirty="0"/>
          </a:p>
        </p:txBody>
      </p:sp>
      <p:sp>
        <p:nvSpPr>
          <p:cNvPr id="32" name="Text 29"/>
          <p:cNvSpPr/>
          <p:nvPr/>
        </p:nvSpPr>
        <p:spPr>
          <a:xfrm>
            <a:off x="5867140" y="2275284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13</a:t>
            </a:r>
            <a:endParaRPr lang="en-US" sz="1046" dirty="0"/>
          </a:p>
        </p:txBody>
      </p:sp>
      <p:sp>
        <p:nvSpPr>
          <p:cNvPr id="33" name="Text 30"/>
          <p:cNvSpPr/>
          <p:nvPr/>
        </p:nvSpPr>
        <p:spPr>
          <a:xfrm>
            <a:off x="7085093" y="2275284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ZuspielZ</a:t>
            </a:r>
            <a:endParaRPr lang="en-US" sz="1046" dirty="0"/>
          </a:p>
        </p:txBody>
      </p:sp>
      <p:sp>
        <p:nvSpPr>
          <p:cNvPr id="34" name="Text 31"/>
          <p:cNvSpPr/>
          <p:nvPr/>
        </p:nvSpPr>
        <p:spPr>
          <a:xfrm>
            <a:off x="457200" y="2639616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Limmroth, Gianna</a:t>
            </a:r>
            <a:endParaRPr lang="en-US" sz="1046" dirty="0"/>
          </a:p>
        </p:txBody>
      </p:sp>
      <p:sp>
        <p:nvSpPr>
          <p:cNvPr id="35" name="Text 32"/>
          <p:cNvSpPr/>
          <p:nvPr/>
        </p:nvSpPr>
        <p:spPr>
          <a:xfrm>
            <a:off x="1882099" y="2639616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167 cm</a:t>
            </a:r>
            <a:endParaRPr lang="en-US" sz="1046" dirty="0"/>
          </a:p>
        </p:txBody>
      </p:sp>
      <p:sp>
        <p:nvSpPr>
          <p:cNvPr id="36" name="Text 33"/>
          <p:cNvSpPr/>
          <p:nvPr/>
        </p:nvSpPr>
        <p:spPr>
          <a:xfrm>
            <a:off x="2556430" y="2639616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13.11.1991</a:t>
            </a:r>
            <a:endParaRPr lang="en-US" sz="1046" dirty="0"/>
          </a:p>
        </p:txBody>
      </p:sp>
      <p:sp>
        <p:nvSpPr>
          <p:cNvPr id="37" name="Text 34"/>
          <p:cNvSpPr/>
          <p:nvPr/>
        </p:nvSpPr>
        <p:spPr>
          <a:xfrm>
            <a:off x="3804912" y="2639616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11</a:t>
            </a:r>
            <a:endParaRPr lang="en-US" sz="1046" dirty="0"/>
          </a:p>
        </p:txBody>
      </p:sp>
      <p:sp>
        <p:nvSpPr>
          <p:cNvPr id="38" name="Text 35"/>
          <p:cNvSpPr/>
          <p:nvPr/>
        </p:nvSpPr>
        <p:spPr>
          <a:xfrm>
            <a:off x="4644191" y="2639616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Libero</a:t>
            </a:r>
            <a:endParaRPr lang="en-US" sz="1046" dirty="0"/>
          </a:p>
        </p:txBody>
      </p:sp>
      <p:sp>
        <p:nvSpPr>
          <p:cNvPr id="39" name="Text 36"/>
          <p:cNvSpPr/>
          <p:nvPr/>
        </p:nvSpPr>
        <p:spPr>
          <a:xfrm>
            <a:off x="5867140" y="2639616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11</a:t>
            </a:r>
            <a:endParaRPr lang="en-US" sz="1046" dirty="0"/>
          </a:p>
        </p:txBody>
      </p:sp>
      <p:sp>
        <p:nvSpPr>
          <p:cNvPr id="40" name="Text 37"/>
          <p:cNvSpPr/>
          <p:nvPr/>
        </p:nvSpPr>
        <p:spPr>
          <a:xfrm>
            <a:off x="7085093" y="2639616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LiberoL</a:t>
            </a:r>
            <a:endParaRPr lang="en-US" sz="1046" dirty="0"/>
          </a:p>
        </p:txBody>
      </p:sp>
      <p:sp>
        <p:nvSpPr>
          <p:cNvPr id="41" name="Shape 38"/>
          <p:cNvSpPr/>
          <p:nvPr/>
        </p:nvSpPr>
        <p:spPr>
          <a:xfrm>
            <a:off x="457200" y="3003947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42" name="Text 39"/>
          <p:cNvSpPr/>
          <p:nvPr/>
        </p:nvSpPr>
        <p:spPr>
          <a:xfrm>
            <a:off x="457200" y="3003947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Loose, Lara</a:t>
            </a:r>
            <a:endParaRPr lang="en-US" sz="1046" dirty="0"/>
          </a:p>
        </p:txBody>
      </p:sp>
      <p:sp>
        <p:nvSpPr>
          <p:cNvPr id="43" name="Text 40"/>
          <p:cNvSpPr/>
          <p:nvPr/>
        </p:nvSpPr>
        <p:spPr>
          <a:xfrm>
            <a:off x="1882099" y="3003947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44" name="Text 41"/>
          <p:cNvSpPr/>
          <p:nvPr/>
        </p:nvSpPr>
        <p:spPr>
          <a:xfrm>
            <a:off x="2556430" y="3003947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21.12.2002</a:t>
            </a:r>
            <a:endParaRPr lang="en-US" sz="1046" dirty="0"/>
          </a:p>
        </p:txBody>
      </p:sp>
      <p:sp>
        <p:nvSpPr>
          <p:cNvPr id="45" name="Text 42"/>
          <p:cNvSpPr/>
          <p:nvPr/>
        </p:nvSpPr>
        <p:spPr>
          <a:xfrm>
            <a:off x="3804912" y="3003947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1046" dirty="0"/>
          </a:p>
        </p:txBody>
      </p:sp>
      <p:sp>
        <p:nvSpPr>
          <p:cNvPr id="46" name="Text 43"/>
          <p:cNvSpPr/>
          <p:nvPr/>
        </p:nvSpPr>
        <p:spPr>
          <a:xfrm>
            <a:off x="4644191" y="3003947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sp>
        <p:nvSpPr>
          <p:cNvPr id="47" name="Text 44"/>
          <p:cNvSpPr/>
          <p:nvPr/>
        </p:nvSpPr>
        <p:spPr>
          <a:xfrm>
            <a:off x="5867140" y="3003947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1046" dirty="0"/>
          </a:p>
        </p:txBody>
      </p:sp>
      <p:sp>
        <p:nvSpPr>
          <p:cNvPr id="48" name="Text 45"/>
          <p:cNvSpPr/>
          <p:nvPr/>
        </p:nvSpPr>
        <p:spPr>
          <a:xfrm>
            <a:off x="7085093" y="3003947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AußenangriffAA</a:t>
            </a:r>
            <a:endParaRPr lang="en-US" sz="1046" dirty="0"/>
          </a:p>
        </p:txBody>
      </p:sp>
      <p:sp>
        <p:nvSpPr>
          <p:cNvPr id="49" name="Text 46"/>
          <p:cNvSpPr/>
          <p:nvPr/>
        </p:nvSpPr>
        <p:spPr>
          <a:xfrm>
            <a:off x="457200" y="3368278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Mohr, Hannah</a:t>
            </a:r>
            <a:endParaRPr lang="en-US" sz="1046" dirty="0"/>
          </a:p>
        </p:txBody>
      </p:sp>
      <p:sp>
        <p:nvSpPr>
          <p:cNvPr id="50" name="Text 47"/>
          <p:cNvSpPr/>
          <p:nvPr/>
        </p:nvSpPr>
        <p:spPr>
          <a:xfrm>
            <a:off x="1882099" y="3368278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51" name="Text 48"/>
          <p:cNvSpPr/>
          <p:nvPr/>
        </p:nvSpPr>
        <p:spPr>
          <a:xfrm>
            <a:off x="2556430" y="3368278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14.05.2005</a:t>
            </a:r>
            <a:endParaRPr lang="en-US" sz="1046" dirty="0"/>
          </a:p>
        </p:txBody>
      </p:sp>
      <p:sp>
        <p:nvSpPr>
          <p:cNvPr id="52" name="Text 49"/>
          <p:cNvSpPr/>
          <p:nvPr/>
        </p:nvSpPr>
        <p:spPr>
          <a:xfrm>
            <a:off x="3804912" y="3368278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1046" dirty="0"/>
          </a:p>
        </p:txBody>
      </p:sp>
      <p:sp>
        <p:nvSpPr>
          <p:cNvPr id="53" name="Text 50"/>
          <p:cNvSpPr/>
          <p:nvPr/>
        </p:nvSpPr>
        <p:spPr>
          <a:xfrm>
            <a:off x="4644191" y="3368278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sp>
        <p:nvSpPr>
          <p:cNvPr id="54" name="Text 51"/>
          <p:cNvSpPr/>
          <p:nvPr/>
        </p:nvSpPr>
        <p:spPr>
          <a:xfrm>
            <a:off x="5867140" y="3368278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1046" dirty="0"/>
          </a:p>
        </p:txBody>
      </p:sp>
      <p:sp>
        <p:nvSpPr>
          <p:cNvPr id="55" name="Text 52"/>
          <p:cNvSpPr/>
          <p:nvPr/>
        </p:nvSpPr>
        <p:spPr>
          <a:xfrm>
            <a:off x="7085093" y="3368278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AußenangriffAA</a:t>
            </a:r>
            <a:endParaRPr lang="en-US" sz="1046" dirty="0"/>
          </a:p>
        </p:txBody>
      </p:sp>
      <p:sp>
        <p:nvSpPr>
          <p:cNvPr id="56" name="Shape 53"/>
          <p:cNvSpPr/>
          <p:nvPr/>
        </p:nvSpPr>
        <p:spPr>
          <a:xfrm>
            <a:off x="457200" y="3732609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57" name="Text 54"/>
          <p:cNvSpPr/>
          <p:nvPr/>
        </p:nvSpPr>
        <p:spPr>
          <a:xfrm>
            <a:off x="457200" y="3732609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Rösner, Ines</a:t>
            </a:r>
            <a:endParaRPr lang="en-US" sz="1046" dirty="0"/>
          </a:p>
        </p:txBody>
      </p:sp>
      <p:sp>
        <p:nvSpPr>
          <p:cNvPr id="58" name="Text 55"/>
          <p:cNvSpPr/>
          <p:nvPr/>
        </p:nvSpPr>
        <p:spPr>
          <a:xfrm>
            <a:off x="1882099" y="3732609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59" name="Text 56"/>
          <p:cNvSpPr/>
          <p:nvPr/>
        </p:nvSpPr>
        <p:spPr>
          <a:xfrm>
            <a:off x="2556430" y="3732609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05.07.2000</a:t>
            </a:r>
            <a:endParaRPr lang="en-US" sz="1046" dirty="0"/>
          </a:p>
        </p:txBody>
      </p:sp>
      <p:sp>
        <p:nvSpPr>
          <p:cNvPr id="60" name="Text 57"/>
          <p:cNvSpPr/>
          <p:nvPr/>
        </p:nvSpPr>
        <p:spPr>
          <a:xfrm>
            <a:off x="3804912" y="3732609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8</a:t>
            </a:r>
            <a:endParaRPr lang="en-US" sz="1046" dirty="0"/>
          </a:p>
        </p:txBody>
      </p:sp>
      <p:sp>
        <p:nvSpPr>
          <p:cNvPr id="61" name="Text 58"/>
          <p:cNvSpPr/>
          <p:nvPr/>
        </p:nvSpPr>
        <p:spPr>
          <a:xfrm>
            <a:off x="4644191" y="3732609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</a:t>
            </a:r>
            <a:endParaRPr lang="en-US" sz="1046" dirty="0"/>
          </a:p>
        </p:txBody>
      </p:sp>
      <p:sp>
        <p:nvSpPr>
          <p:cNvPr id="62" name="Text 59"/>
          <p:cNvSpPr/>
          <p:nvPr/>
        </p:nvSpPr>
        <p:spPr>
          <a:xfrm>
            <a:off x="5867140" y="3732609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</a:t>
            </a:r>
            <a:endParaRPr lang="en-US" sz="1046" dirty="0"/>
          </a:p>
        </p:txBody>
      </p:sp>
      <p:sp>
        <p:nvSpPr>
          <p:cNvPr id="63" name="Text 60"/>
          <p:cNvSpPr/>
          <p:nvPr/>
        </p:nvSpPr>
        <p:spPr>
          <a:xfrm>
            <a:off x="7085093" y="3732609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MittelblockMB</a:t>
            </a:r>
            <a:endParaRPr lang="en-US" sz="1046" dirty="0"/>
          </a:p>
        </p:txBody>
      </p:sp>
      <p:sp>
        <p:nvSpPr>
          <p:cNvPr id="64" name="Text 61"/>
          <p:cNvSpPr/>
          <p:nvPr/>
        </p:nvSpPr>
        <p:spPr>
          <a:xfrm>
            <a:off x="457200" y="4096941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Strube, Carlotta</a:t>
            </a:r>
            <a:endParaRPr lang="en-US" sz="1046" dirty="0"/>
          </a:p>
        </p:txBody>
      </p:sp>
      <p:sp>
        <p:nvSpPr>
          <p:cNvPr id="65" name="Text 62"/>
          <p:cNvSpPr/>
          <p:nvPr/>
        </p:nvSpPr>
        <p:spPr>
          <a:xfrm>
            <a:off x="1882099" y="4096941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182 cm</a:t>
            </a:r>
            <a:endParaRPr lang="en-US" sz="1046" dirty="0"/>
          </a:p>
        </p:txBody>
      </p:sp>
      <p:sp>
        <p:nvSpPr>
          <p:cNvPr id="66" name="Text 63"/>
          <p:cNvSpPr/>
          <p:nvPr/>
        </p:nvSpPr>
        <p:spPr>
          <a:xfrm>
            <a:off x="2556430" y="4096941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13.07.2001</a:t>
            </a:r>
            <a:endParaRPr lang="en-US" sz="1046" dirty="0"/>
          </a:p>
        </p:txBody>
      </p:sp>
      <p:sp>
        <p:nvSpPr>
          <p:cNvPr id="67" name="Text 64"/>
          <p:cNvSpPr/>
          <p:nvPr/>
        </p:nvSpPr>
        <p:spPr>
          <a:xfrm>
            <a:off x="3804912" y="4096941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1046" dirty="0"/>
          </a:p>
        </p:txBody>
      </p:sp>
      <p:sp>
        <p:nvSpPr>
          <p:cNvPr id="68" name="Text 65"/>
          <p:cNvSpPr/>
          <p:nvPr/>
        </p:nvSpPr>
        <p:spPr>
          <a:xfrm>
            <a:off x="4644191" y="4096941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Diagonal</a:t>
            </a:r>
            <a:endParaRPr lang="en-US" sz="1046" dirty="0"/>
          </a:p>
        </p:txBody>
      </p:sp>
      <p:sp>
        <p:nvSpPr>
          <p:cNvPr id="69" name="Text 66"/>
          <p:cNvSpPr/>
          <p:nvPr/>
        </p:nvSpPr>
        <p:spPr>
          <a:xfrm>
            <a:off x="5867140" y="4096941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1046" dirty="0"/>
          </a:p>
        </p:txBody>
      </p:sp>
      <p:sp>
        <p:nvSpPr>
          <p:cNvPr id="70" name="Text 67"/>
          <p:cNvSpPr/>
          <p:nvPr/>
        </p:nvSpPr>
        <p:spPr>
          <a:xfrm>
            <a:off x="7085093" y="4096941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DiagonalD</a:t>
            </a:r>
            <a:endParaRPr lang="en-US" sz="1046" dirty="0"/>
          </a:p>
        </p:txBody>
      </p:sp>
      <p:sp>
        <p:nvSpPr>
          <p:cNvPr id="71" name="Shape 68"/>
          <p:cNvSpPr/>
          <p:nvPr/>
        </p:nvSpPr>
        <p:spPr>
          <a:xfrm>
            <a:off x="457200" y="4461272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72" name="Text 69"/>
          <p:cNvSpPr/>
          <p:nvPr/>
        </p:nvSpPr>
        <p:spPr>
          <a:xfrm>
            <a:off x="457200" y="4461272"/>
            <a:ext cx="142489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Wiedeking, Luzie</a:t>
            </a:r>
            <a:endParaRPr lang="en-US" sz="1046" dirty="0"/>
          </a:p>
        </p:txBody>
      </p:sp>
      <p:sp>
        <p:nvSpPr>
          <p:cNvPr id="73" name="Text 70"/>
          <p:cNvSpPr/>
          <p:nvPr/>
        </p:nvSpPr>
        <p:spPr>
          <a:xfrm>
            <a:off x="1882099" y="4461272"/>
            <a:ext cx="674331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182 cm</a:t>
            </a:r>
            <a:endParaRPr lang="en-US" sz="1046" dirty="0"/>
          </a:p>
        </p:txBody>
      </p:sp>
      <p:sp>
        <p:nvSpPr>
          <p:cNvPr id="74" name="Text 71"/>
          <p:cNvSpPr/>
          <p:nvPr/>
        </p:nvSpPr>
        <p:spPr>
          <a:xfrm>
            <a:off x="2556430" y="4461272"/>
            <a:ext cx="124848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15.09.2003</a:t>
            </a:r>
            <a:endParaRPr lang="en-US" sz="1046" dirty="0"/>
          </a:p>
        </p:txBody>
      </p:sp>
      <p:sp>
        <p:nvSpPr>
          <p:cNvPr id="75" name="Text 72"/>
          <p:cNvSpPr/>
          <p:nvPr/>
        </p:nvSpPr>
        <p:spPr>
          <a:xfrm>
            <a:off x="3804912" y="4461272"/>
            <a:ext cx="83927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1046" dirty="0"/>
          </a:p>
        </p:txBody>
      </p:sp>
      <p:sp>
        <p:nvSpPr>
          <p:cNvPr id="76" name="Text 73"/>
          <p:cNvSpPr/>
          <p:nvPr/>
        </p:nvSpPr>
        <p:spPr>
          <a:xfrm>
            <a:off x="4644191" y="4461272"/>
            <a:ext cx="122294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</a:t>
            </a:r>
            <a:endParaRPr lang="en-US" sz="1046" dirty="0"/>
          </a:p>
        </p:txBody>
      </p:sp>
      <p:sp>
        <p:nvSpPr>
          <p:cNvPr id="77" name="Text 74"/>
          <p:cNvSpPr/>
          <p:nvPr/>
        </p:nvSpPr>
        <p:spPr>
          <a:xfrm>
            <a:off x="5867140" y="4461272"/>
            <a:ext cx="1217954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1046" dirty="0"/>
          </a:p>
        </p:txBody>
      </p:sp>
      <p:sp>
        <p:nvSpPr>
          <p:cNvPr id="78" name="Text 75"/>
          <p:cNvSpPr/>
          <p:nvPr/>
        </p:nvSpPr>
        <p:spPr>
          <a:xfrm>
            <a:off x="7085093" y="4461272"/>
            <a:ext cx="16017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MittelblockMB</a:t>
            </a:r>
            <a:endParaRPr lang="en-US" sz="1046" dirty="0"/>
          </a:p>
        </p:txBody>
      </p:sp>
      <p:pic>
        <p:nvPicPr>
          <p:cNvPr id="7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036344"/>
            <a:ext cx="142875" cy="142875"/>
          </a:xfrm>
          <a:prstGeom prst="rect">
            <a:avLst/>
          </a:prstGeom>
        </p:spPr>
      </p:pic>
      <p:sp>
        <p:nvSpPr>
          <p:cNvPr id="80" name="Text 76"/>
          <p:cNvSpPr/>
          <p:nvPr/>
        </p:nvSpPr>
        <p:spPr>
          <a:xfrm>
            <a:off x="600075" y="5009555"/>
            <a:ext cx="794513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Die meisten Spielerinnen haben ihre Trikotnummern behalten. Nur Ines Rösner wechselte von Nummer 8 zu Nummer </a:t>
            </a:r>
            <a:endParaRPr lang="en-US" sz="1046" dirty="0"/>
          </a:p>
        </p:txBody>
      </p:sp>
      <p:sp>
        <p:nvSpPr>
          <p:cNvPr id="81" name="Text 77"/>
          <p:cNvSpPr/>
          <p:nvPr/>
        </p:nvSpPr>
        <p:spPr>
          <a:xfrm>
            <a:off x="457200" y="5223867"/>
            <a:ext cx="12002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6. 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2294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57200"/>
            <a:ext cx="8229600" cy="478631"/>
          </a:xfrm>
          <a:prstGeom prst="rect">
            <a:avLst/>
          </a:prstGeom>
          <a:noFill/>
          <a:ln/>
        </p:spPr>
        <p:txBody>
          <a:bodyPr wrap="none" lIns="0" tIns="0" rIns="0" bIns="8509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Spielerinnen, die Essen verlassen haben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457200" y="1143000"/>
            <a:ext cx="82296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Folgende sieben Spielerinnen haben die Allbau Volleys Essen verlassen und sind nicht mit nach Düsseldorf gewechselt:</a:t>
            </a:r>
            <a:endParaRPr lang="en-US" sz="1046" dirty="0"/>
          </a:p>
        </p:txBody>
      </p:sp>
      <p:sp>
        <p:nvSpPr>
          <p:cNvPr id="5" name="Shape 2"/>
          <p:cNvSpPr/>
          <p:nvPr/>
        </p:nvSpPr>
        <p:spPr>
          <a:xfrm>
            <a:off x="457200" y="1528763"/>
            <a:ext cx="2120019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1528763"/>
            <a:ext cx="2120019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Spielerin</a:t>
            </a:r>
            <a:endParaRPr lang="en-US" sz="1046" dirty="0"/>
          </a:p>
        </p:txBody>
      </p:sp>
      <p:sp>
        <p:nvSpPr>
          <p:cNvPr id="7" name="Shape 4"/>
          <p:cNvSpPr/>
          <p:nvPr/>
        </p:nvSpPr>
        <p:spPr>
          <a:xfrm>
            <a:off x="2577219" y="1528763"/>
            <a:ext cx="1049015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8" name="Text 5"/>
          <p:cNvSpPr/>
          <p:nvPr/>
        </p:nvSpPr>
        <p:spPr>
          <a:xfrm>
            <a:off x="2577219" y="1528763"/>
            <a:ext cx="1049015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Größe</a:t>
            </a:r>
            <a:endParaRPr lang="en-US" sz="1046" dirty="0"/>
          </a:p>
        </p:txBody>
      </p:sp>
      <p:sp>
        <p:nvSpPr>
          <p:cNvPr id="9" name="Shape 6"/>
          <p:cNvSpPr/>
          <p:nvPr/>
        </p:nvSpPr>
        <p:spPr>
          <a:xfrm>
            <a:off x="3626234" y="1528763"/>
            <a:ext cx="1942207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0" name="Text 7"/>
          <p:cNvSpPr/>
          <p:nvPr/>
        </p:nvSpPr>
        <p:spPr>
          <a:xfrm>
            <a:off x="3626234" y="1528763"/>
            <a:ext cx="1942207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Geburtsdatum</a:t>
            </a:r>
            <a:endParaRPr lang="en-US" sz="1046" dirty="0"/>
          </a:p>
        </p:txBody>
      </p:sp>
      <p:sp>
        <p:nvSpPr>
          <p:cNvPr id="11" name="Shape 8"/>
          <p:cNvSpPr/>
          <p:nvPr/>
        </p:nvSpPr>
        <p:spPr>
          <a:xfrm>
            <a:off x="5568442" y="1528763"/>
            <a:ext cx="1305632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2" name="Text 9"/>
          <p:cNvSpPr/>
          <p:nvPr/>
        </p:nvSpPr>
        <p:spPr>
          <a:xfrm>
            <a:off x="5568442" y="1528763"/>
            <a:ext cx="1305632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Nr. Essen</a:t>
            </a:r>
            <a:endParaRPr lang="en-US" sz="1046" dirty="0"/>
          </a:p>
        </p:txBody>
      </p:sp>
      <p:sp>
        <p:nvSpPr>
          <p:cNvPr id="13" name="Shape 10"/>
          <p:cNvSpPr/>
          <p:nvPr/>
        </p:nvSpPr>
        <p:spPr>
          <a:xfrm>
            <a:off x="6874073" y="1528763"/>
            <a:ext cx="1812727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4" name="Text 11"/>
          <p:cNvSpPr/>
          <p:nvPr/>
        </p:nvSpPr>
        <p:spPr>
          <a:xfrm>
            <a:off x="6874073" y="1528763"/>
            <a:ext cx="1812727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Position</a:t>
            </a:r>
            <a:endParaRPr lang="en-US" sz="1046" dirty="0"/>
          </a:p>
        </p:txBody>
      </p:sp>
      <p:sp>
        <p:nvSpPr>
          <p:cNvPr id="15" name="Text 12"/>
          <p:cNvSpPr/>
          <p:nvPr/>
        </p:nvSpPr>
        <p:spPr>
          <a:xfrm>
            <a:off x="457200" y="1914525"/>
            <a:ext cx="2120019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Daubert, Lilli</a:t>
            </a:r>
            <a:endParaRPr lang="en-US" sz="1046" dirty="0"/>
          </a:p>
        </p:txBody>
      </p:sp>
      <p:sp>
        <p:nvSpPr>
          <p:cNvPr id="16" name="Text 13"/>
          <p:cNvSpPr/>
          <p:nvPr/>
        </p:nvSpPr>
        <p:spPr>
          <a:xfrm>
            <a:off x="2577219" y="1914525"/>
            <a:ext cx="1049015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17" name="Text 14"/>
          <p:cNvSpPr/>
          <p:nvPr/>
        </p:nvSpPr>
        <p:spPr>
          <a:xfrm>
            <a:off x="3626234" y="1914525"/>
            <a:ext cx="1942207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30.11.2005</a:t>
            </a:r>
            <a:endParaRPr lang="en-US" sz="1046" dirty="0"/>
          </a:p>
        </p:txBody>
      </p:sp>
      <p:sp>
        <p:nvSpPr>
          <p:cNvPr id="18" name="Text 15"/>
          <p:cNvSpPr/>
          <p:nvPr/>
        </p:nvSpPr>
        <p:spPr>
          <a:xfrm>
            <a:off x="5568442" y="1914525"/>
            <a:ext cx="1305632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</a:t>
            </a:r>
            <a:endParaRPr lang="en-US" sz="1046" dirty="0"/>
          </a:p>
        </p:txBody>
      </p:sp>
      <p:sp>
        <p:nvSpPr>
          <p:cNvPr id="19" name="Text 16"/>
          <p:cNvSpPr/>
          <p:nvPr/>
        </p:nvSpPr>
        <p:spPr>
          <a:xfrm>
            <a:off x="6874073" y="1914525"/>
            <a:ext cx="1812727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sp>
        <p:nvSpPr>
          <p:cNvPr id="20" name="Shape 17"/>
          <p:cNvSpPr/>
          <p:nvPr/>
        </p:nvSpPr>
        <p:spPr>
          <a:xfrm>
            <a:off x="457200" y="2275284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1" name="Text 18"/>
          <p:cNvSpPr/>
          <p:nvPr/>
        </p:nvSpPr>
        <p:spPr>
          <a:xfrm>
            <a:off x="457200" y="2275284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Haag, Katharina</a:t>
            </a:r>
            <a:endParaRPr lang="en-US" sz="1046" dirty="0"/>
          </a:p>
        </p:txBody>
      </p:sp>
      <p:sp>
        <p:nvSpPr>
          <p:cNvPr id="22" name="Text 19"/>
          <p:cNvSpPr/>
          <p:nvPr/>
        </p:nvSpPr>
        <p:spPr>
          <a:xfrm>
            <a:off x="2577219" y="2275284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180 cm</a:t>
            </a:r>
            <a:endParaRPr lang="en-US" sz="1046" dirty="0"/>
          </a:p>
        </p:txBody>
      </p:sp>
      <p:sp>
        <p:nvSpPr>
          <p:cNvPr id="23" name="Text 20"/>
          <p:cNvSpPr/>
          <p:nvPr/>
        </p:nvSpPr>
        <p:spPr>
          <a:xfrm>
            <a:off x="3626234" y="2275284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23.02.2001</a:t>
            </a:r>
            <a:endParaRPr lang="en-US" sz="1046" dirty="0"/>
          </a:p>
        </p:txBody>
      </p:sp>
      <p:sp>
        <p:nvSpPr>
          <p:cNvPr id="24" name="Text 21"/>
          <p:cNvSpPr/>
          <p:nvPr/>
        </p:nvSpPr>
        <p:spPr>
          <a:xfrm>
            <a:off x="5568442" y="2275284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12</a:t>
            </a:r>
            <a:endParaRPr lang="en-US" sz="1046" dirty="0"/>
          </a:p>
        </p:txBody>
      </p:sp>
      <p:sp>
        <p:nvSpPr>
          <p:cNvPr id="25" name="Text 22"/>
          <p:cNvSpPr/>
          <p:nvPr/>
        </p:nvSpPr>
        <p:spPr>
          <a:xfrm>
            <a:off x="6874073" y="2275284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sp>
        <p:nvSpPr>
          <p:cNvPr id="26" name="Text 23"/>
          <p:cNvSpPr/>
          <p:nvPr/>
        </p:nvSpPr>
        <p:spPr>
          <a:xfrm>
            <a:off x="457200" y="2639616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Lafrentz, Lara Elif</a:t>
            </a:r>
            <a:endParaRPr lang="en-US" sz="1046" dirty="0"/>
          </a:p>
        </p:txBody>
      </p:sp>
      <p:sp>
        <p:nvSpPr>
          <p:cNvPr id="27" name="Text 24"/>
          <p:cNvSpPr/>
          <p:nvPr/>
        </p:nvSpPr>
        <p:spPr>
          <a:xfrm>
            <a:off x="2577219" y="2639616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170 cm</a:t>
            </a:r>
            <a:endParaRPr lang="en-US" sz="1046" dirty="0"/>
          </a:p>
        </p:txBody>
      </p:sp>
      <p:sp>
        <p:nvSpPr>
          <p:cNvPr id="28" name="Text 25"/>
          <p:cNvSpPr/>
          <p:nvPr/>
        </p:nvSpPr>
        <p:spPr>
          <a:xfrm>
            <a:off x="3626234" y="2639616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03.05.1991</a:t>
            </a:r>
            <a:endParaRPr lang="en-US" sz="1046" dirty="0"/>
          </a:p>
        </p:txBody>
      </p:sp>
      <p:sp>
        <p:nvSpPr>
          <p:cNvPr id="29" name="Text 26"/>
          <p:cNvSpPr/>
          <p:nvPr/>
        </p:nvSpPr>
        <p:spPr>
          <a:xfrm>
            <a:off x="5568442" y="2639616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1046" dirty="0"/>
          </a:p>
        </p:txBody>
      </p:sp>
      <p:sp>
        <p:nvSpPr>
          <p:cNvPr id="30" name="Text 27"/>
          <p:cNvSpPr/>
          <p:nvPr/>
        </p:nvSpPr>
        <p:spPr>
          <a:xfrm>
            <a:off x="6874073" y="2639616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Libero</a:t>
            </a:r>
            <a:endParaRPr lang="en-US" sz="1046" dirty="0"/>
          </a:p>
        </p:txBody>
      </p:sp>
      <p:sp>
        <p:nvSpPr>
          <p:cNvPr id="31" name="Shape 28"/>
          <p:cNvSpPr/>
          <p:nvPr/>
        </p:nvSpPr>
        <p:spPr>
          <a:xfrm>
            <a:off x="457200" y="3003947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2" name="Text 29"/>
          <p:cNvSpPr/>
          <p:nvPr/>
        </p:nvSpPr>
        <p:spPr>
          <a:xfrm>
            <a:off x="457200" y="3003947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Meiser, Antonia</a:t>
            </a:r>
            <a:endParaRPr lang="en-US" sz="1046" dirty="0"/>
          </a:p>
        </p:txBody>
      </p:sp>
      <p:sp>
        <p:nvSpPr>
          <p:cNvPr id="33" name="Text 30"/>
          <p:cNvSpPr/>
          <p:nvPr/>
        </p:nvSpPr>
        <p:spPr>
          <a:xfrm>
            <a:off x="2577219" y="3003947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182 cm</a:t>
            </a:r>
            <a:endParaRPr lang="en-US" sz="1046" dirty="0"/>
          </a:p>
        </p:txBody>
      </p:sp>
      <p:sp>
        <p:nvSpPr>
          <p:cNvPr id="34" name="Text 31"/>
          <p:cNvSpPr/>
          <p:nvPr/>
        </p:nvSpPr>
        <p:spPr>
          <a:xfrm>
            <a:off x="3626234" y="3003947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21.08.2006</a:t>
            </a:r>
            <a:endParaRPr lang="en-US" sz="1046" dirty="0"/>
          </a:p>
        </p:txBody>
      </p:sp>
      <p:sp>
        <p:nvSpPr>
          <p:cNvPr id="35" name="Text 32"/>
          <p:cNvSpPr/>
          <p:nvPr/>
        </p:nvSpPr>
        <p:spPr>
          <a:xfrm>
            <a:off x="5568442" y="3003947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14</a:t>
            </a:r>
            <a:endParaRPr lang="en-US" sz="1046" dirty="0"/>
          </a:p>
        </p:txBody>
      </p:sp>
      <p:sp>
        <p:nvSpPr>
          <p:cNvPr id="36" name="Text 33"/>
          <p:cNvSpPr/>
          <p:nvPr/>
        </p:nvSpPr>
        <p:spPr>
          <a:xfrm>
            <a:off x="6874073" y="3003947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Zuspiel</a:t>
            </a:r>
            <a:endParaRPr lang="en-US" sz="1046" dirty="0"/>
          </a:p>
        </p:txBody>
      </p:sp>
      <p:sp>
        <p:nvSpPr>
          <p:cNvPr id="37" name="Text 34"/>
          <p:cNvSpPr/>
          <p:nvPr/>
        </p:nvSpPr>
        <p:spPr>
          <a:xfrm>
            <a:off x="457200" y="3368278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Meiser, Josefine</a:t>
            </a:r>
            <a:endParaRPr lang="en-US" sz="1046" dirty="0"/>
          </a:p>
        </p:txBody>
      </p:sp>
      <p:sp>
        <p:nvSpPr>
          <p:cNvPr id="38" name="Text 35"/>
          <p:cNvSpPr/>
          <p:nvPr/>
        </p:nvSpPr>
        <p:spPr>
          <a:xfrm>
            <a:off x="2577219" y="3368278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177 cm</a:t>
            </a:r>
            <a:endParaRPr lang="en-US" sz="1046" dirty="0"/>
          </a:p>
        </p:txBody>
      </p:sp>
      <p:sp>
        <p:nvSpPr>
          <p:cNvPr id="39" name="Text 36"/>
          <p:cNvSpPr/>
          <p:nvPr/>
        </p:nvSpPr>
        <p:spPr>
          <a:xfrm>
            <a:off x="3626234" y="3368278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14.03.2005</a:t>
            </a:r>
            <a:endParaRPr lang="en-US" sz="1046" dirty="0"/>
          </a:p>
        </p:txBody>
      </p:sp>
      <p:sp>
        <p:nvSpPr>
          <p:cNvPr id="40" name="Text 37"/>
          <p:cNvSpPr/>
          <p:nvPr/>
        </p:nvSpPr>
        <p:spPr>
          <a:xfrm>
            <a:off x="5568442" y="3368278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</a:t>
            </a:r>
            <a:endParaRPr lang="en-US" sz="1046" dirty="0"/>
          </a:p>
        </p:txBody>
      </p:sp>
      <p:sp>
        <p:nvSpPr>
          <p:cNvPr id="41" name="Text 38"/>
          <p:cNvSpPr/>
          <p:nvPr/>
        </p:nvSpPr>
        <p:spPr>
          <a:xfrm>
            <a:off x="6874073" y="3368278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sp>
        <p:nvSpPr>
          <p:cNvPr id="42" name="Shape 39"/>
          <p:cNvSpPr/>
          <p:nvPr/>
        </p:nvSpPr>
        <p:spPr>
          <a:xfrm>
            <a:off x="457200" y="3732609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43" name="Text 40"/>
          <p:cNvSpPr/>
          <p:nvPr/>
        </p:nvSpPr>
        <p:spPr>
          <a:xfrm>
            <a:off x="457200" y="3732609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Mäß, Maren</a:t>
            </a:r>
            <a:endParaRPr lang="en-US" sz="1046" dirty="0"/>
          </a:p>
        </p:txBody>
      </p:sp>
      <p:sp>
        <p:nvSpPr>
          <p:cNvPr id="44" name="Text 41"/>
          <p:cNvSpPr/>
          <p:nvPr/>
        </p:nvSpPr>
        <p:spPr>
          <a:xfrm>
            <a:off x="2577219" y="3732609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183 cm</a:t>
            </a:r>
            <a:endParaRPr lang="en-US" sz="1046" dirty="0"/>
          </a:p>
        </p:txBody>
      </p:sp>
      <p:sp>
        <p:nvSpPr>
          <p:cNvPr id="45" name="Text 42"/>
          <p:cNvSpPr/>
          <p:nvPr/>
        </p:nvSpPr>
        <p:spPr>
          <a:xfrm>
            <a:off x="3626234" y="3732609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10.12.1999</a:t>
            </a:r>
            <a:endParaRPr lang="en-US" sz="1046" dirty="0"/>
          </a:p>
        </p:txBody>
      </p:sp>
      <p:sp>
        <p:nvSpPr>
          <p:cNvPr id="46" name="Text 43"/>
          <p:cNvSpPr/>
          <p:nvPr/>
        </p:nvSpPr>
        <p:spPr>
          <a:xfrm>
            <a:off x="5568442" y="3732609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</a:t>
            </a:r>
            <a:endParaRPr lang="en-US" sz="1046" dirty="0"/>
          </a:p>
        </p:txBody>
      </p:sp>
      <p:sp>
        <p:nvSpPr>
          <p:cNvPr id="47" name="Text 44"/>
          <p:cNvSpPr/>
          <p:nvPr/>
        </p:nvSpPr>
        <p:spPr>
          <a:xfrm>
            <a:off x="6874073" y="3732609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</a:t>
            </a:r>
            <a:endParaRPr lang="en-US" sz="1046" dirty="0"/>
          </a:p>
        </p:txBody>
      </p:sp>
      <p:sp>
        <p:nvSpPr>
          <p:cNvPr id="48" name="Text 45"/>
          <p:cNvSpPr/>
          <p:nvPr/>
        </p:nvSpPr>
        <p:spPr>
          <a:xfrm>
            <a:off x="457200" y="4096941"/>
            <a:ext cx="2120019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Weichert, Alina</a:t>
            </a:r>
            <a:endParaRPr lang="en-US" sz="1046" dirty="0"/>
          </a:p>
        </p:txBody>
      </p:sp>
      <p:sp>
        <p:nvSpPr>
          <p:cNvPr id="49" name="Text 46"/>
          <p:cNvSpPr/>
          <p:nvPr/>
        </p:nvSpPr>
        <p:spPr>
          <a:xfrm>
            <a:off x="2577219" y="4096941"/>
            <a:ext cx="104901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175 cm</a:t>
            </a:r>
            <a:endParaRPr lang="en-US" sz="1046" dirty="0"/>
          </a:p>
        </p:txBody>
      </p:sp>
      <p:sp>
        <p:nvSpPr>
          <p:cNvPr id="50" name="Text 47"/>
          <p:cNvSpPr/>
          <p:nvPr/>
        </p:nvSpPr>
        <p:spPr>
          <a:xfrm>
            <a:off x="3626234" y="4096941"/>
            <a:ext cx="194220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15.12.1991</a:t>
            </a:r>
            <a:endParaRPr lang="en-US" sz="1046" dirty="0"/>
          </a:p>
        </p:txBody>
      </p:sp>
      <p:sp>
        <p:nvSpPr>
          <p:cNvPr id="51" name="Text 48"/>
          <p:cNvSpPr/>
          <p:nvPr/>
        </p:nvSpPr>
        <p:spPr>
          <a:xfrm>
            <a:off x="5568442" y="4096941"/>
            <a:ext cx="1305632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</a:t>
            </a:r>
            <a:endParaRPr lang="en-US" sz="1046" dirty="0"/>
          </a:p>
        </p:txBody>
      </p:sp>
      <p:sp>
        <p:nvSpPr>
          <p:cNvPr id="52" name="Text 49"/>
          <p:cNvSpPr/>
          <p:nvPr/>
        </p:nvSpPr>
        <p:spPr>
          <a:xfrm>
            <a:off x="6874073" y="4096941"/>
            <a:ext cx="181272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</a:t>
            </a:r>
            <a:endParaRPr lang="en-US" sz="1046" dirty="0"/>
          </a:p>
        </p:txBody>
      </p:sp>
      <p:pic>
        <p:nvPicPr>
          <p:cNvPr id="5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07719"/>
            <a:ext cx="822960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81724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57200"/>
            <a:ext cx="8229600" cy="478631"/>
          </a:xfrm>
          <a:prstGeom prst="rect">
            <a:avLst/>
          </a:prstGeom>
          <a:noFill/>
          <a:ln/>
        </p:spPr>
        <p:txBody>
          <a:bodyPr wrap="none" lIns="0" tIns="0" rIns="0" bIns="8509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Neue Spielerinnen bei Eintracht Spontent Düsseldorf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457200" y="1143000"/>
            <a:ext cx="82296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Folgende fünf Spielerinnen sind neu zu Eintracht Spontent Düsseldorf gestoßen:</a:t>
            </a:r>
            <a:endParaRPr lang="en-US" sz="1046" dirty="0"/>
          </a:p>
        </p:txBody>
      </p:sp>
      <p:sp>
        <p:nvSpPr>
          <p:cNvPr id="5" name="Shape 2"/>
          <p:cNvSpPr/>
          <p:nvPr/>
        </p:nvSpPr>
        <p:spPr>
          <a:xfrm>
            <a:off x="457200" y="1528763"/>
            <a:ext cx="2610706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1528763"/>
            <a:ext cx="2610706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Spielerin</a:t>
            </a:r>
            <a:endParaRPr lang="en-US" sz="1046" dirty="0"/>
          </a:p>
        </p:txBody>
      </p:sp>
      <p:sp>
        <p:nvSpPr>
          <p:cNvPr id="7" name="Shape 4"/>
          <p:cNvSpPr/>
          <p:nvPr/>
        </p:nvSpPr>
        <p:spPr>
          <a:xfrm>
            <a:off x="3067906" y="1528763"/>
            <a:ext cx="1029537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8" name="Text 5"/>
          <p:cNvSpPr/>
          <p:nvPr/>
        </p:nvSpPr>
        <p:spPr>
          <a:xfrm>
            <a:off x="3067906" y="1528763"/>
            <a:ext cx="1029537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Größe</a:t>
            </a:r>
            <a:endParaRPr lang="en-US" sz="1046" dirty="0"/>
          </a:p>
        </p:txBody>
      </p:sp>
      <p:sp>
        <p:nvSpPr>
          <p:cNvPr id="9" name="Shape 6"/>
          <p:cNvSpPr/>
          <p:nvPr/>
        </p:nvSpPr>
        <p:spPr>
          <a:xfrm>
            <a:off x="4097443" y="1528763"/>
            <a:ext cx="1906126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0" name="Text 7"/>
          <p:cNvSpPr/>
          <p:nvPr/>
        </p:nvSpPr>
        <p:spPr>
          <a:xfrm>
            <a:off x="4097443" y="1528763"/>
            <a:ext cx="1906126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Geburtsdatum</a:t>
            </a:r>
            <a:endParaRPr lang="en-US" sz="1046" dirty="0"/>
          </a:p>
        </p:txBody>
      </p:sp>
      <p:sp>
        <p:nvSpPr>
          <p:cNvPr id="11" name="Shape 8"/>
          <p:cNvSpPr/>
          <p:nvPr/>
        </p:nvSpPr>
        <p:spPr>
          <a:xfrm>
            <a:off x="6003568" y="1528763"/>
            <a:ext cx="594745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2" name="Text 9"/>
          <p:cNvSpPr/>
          <p:nvPr/>
        </p:nvSpPr>
        <p:spPr>
          <a:xfrm>
            <a:off x="6003568" y="1528763"/>
            <a:ext cx="594745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Nr.</a:t>
            </a:r>
            <a:endParaRPr lang="en-US" sz="1046" dirty="0"/>
          </a:p>
        </p:txBody>
      </p:sp>
      <p:sp>
        <p:nvSpPr>
          <p:cNvPr id="13" name="Shape 10"/>
          <p:cNvSpPr/>
          <p:nvPr/>
        </p:nvSpPr>
        <p:spPr>
          <a:xfrm>
            <a:off x="6598314" y="1528763"/>
            <a:ext cx="2088486" cy="3857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4" name="Text 11"/>
          <p:cNvSpPr/>
          <p:nvPr/>
        </p:nvSpPr>
        <p:spPr>
          <a:xfrm>
            <a:off x="6598314" y="1528763"/>
            <a:ext cx="2088486" cy="38576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buNone/>
            </a:pPr>
            <a:r>
              <a:rPr lang="en-US" sz="1046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Position</a:t>
            </a:r>
            <a:endParaRPr lang="en-US" sz="1046" dirty="0"/>
          </a:p>
        </p:txBody>
      </p:sp>
      <p:sp>
        <p:nvSpPr>
          <p:cNvPr id="15" name="Text 12"/>
          <p:cNvSpPr/>
          <p:nvPr/>
        </p:nvSpPr>
        <p:spPr>
          <a:xfrm>
            <a:off x="457200" y="1914525"/>
            <a:ext cx="2610706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Drölle, Lara</a:t>
            </a:r>
            <a:endParaRPr lang="en-US" sz="1046" dirty="0"/>
          </a:p>
        </p:txBody>
      </p:sp>
      <p:sp>
        <p:nvSpPr>
          <p:cNvPr id="16" name="Text 13"/>
          <p:cNvSpPr/>
          <p:nvPr/>
        </p:nvSpPr>
        <p:spPr>
          <a:xfrm>
            <a:off x="3067906" y="1914525"/>
            <a:ext cx="1029537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172 cm</a:t>
            </a:r>
            <a:endParaRPr lang="en-US" sz="1046" dirty="0"/>
          </a:p>
        </p:txBody>
      </p:sp>
      <p:sp>
        <p:nvSpPr>
          <p:cNvPr id="17" name="Text 14"/>
          <p:cNvSpPr/>
          <p:nvPr/>
        </p:nvSpPr>
        <p:spPr>
          <a:xfrm>
            <a:off x="4097443" y="1914525"/>
            <a:ext cx="1906126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14.09.1998</a:t>
            </a:r>
            <a:endParaRPr lang="en-US" sz="1046" dirty="0"/>
          </a:p>
        </p:txBody>
      </p:sp>
      <p:sp>
        <p:nvSpPr>
          <p:cNvPr id="18" name="Text 15"/>
          <p:cNvSpPr/>
          <p:nvPr/>
        </p:nvSpPr>
        <p:spPr>
          <a:xfrm>
            <a:off x="6003568" y="1914525"/>
            <a:ext cx="594745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</a:t>
            </a:r>
            <a:endParaRPr lang="en-US" sz="1046" dirty="0"/>
          </a:p>
        </p:txBody>
      </p:sp>
      <p:sp>
        <p:nvSpPr>
          <p:cNvPr id="19" name="Text 16"/>
          <p:cNvSpPr/>
          <p:nvPr/>
        </p:nvSpPr>
        <p:spPr>
          <a:xfrm>
            <a:off x="6598314" y="1914525"/>
            <a:ext cx="2088486" cy="360759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ZuspielZ</a:t>
            </a:r>
            <a:endParaRPr lang="en-US" sz="1046" dirty="0"/>
          </a:p>
        </p:txBody>
      </p:sp>
      <p:sp>
        <p:nvSpPr>
          <p:cNvPr id="20" name="Shape 17"/>
          <p:cNvSpPr/>
          <p:nvPr/>
        </p:nvSpPr>
        <p:spPr>
          <a:xfrm>
            <a:off x="457200" y="2275284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1" name="Text 18"/>
          <p:cNvSpPr/>
          <p:nvPr/>
        </p:nvSpPr>
        <p:spPr>
          <a:xfrm>
            <a:off x="457200" y="2275284"/>
            <a:ext cx="261070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Kleinpeter, Maya Lucia</a:t>
            </a:r>
            <a:endParaRPr lang="en-US" sz="1046" dirty="0"/>
          </a:p>
        </p:txBody>
      </p:sp>
      <p:sp>
        <p:nvSpPr>
          <p:cNvPr id="22" name="Text 19"/>
          <p:cNvSpPr/>
          <p:nvPr/>
        </p:nvSpPr>
        <p:spPr>
          <a:xfrm>
            <a:off x="3067906" y="2275284"/>
            <a:ext cx="102953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178 cm</a:t>
            </a:r>
            <a:endParaRPr lang="en-US" sz="1046" dirty="0"/>
          </a:p>
        </p:txBody>
      </p:sp>
      <p:sp>
        <p:nvSpPr>
          <p:cNvPr id="23" name="Text 20"/>
          <p:cNvSpPr/>
          <p:nvPr/>
        </p:nvSpPr>
        <p:spPr>
          <a:xfrm>
            <a:off x="4097443" y="2275284"/>
            <a:ext cx="190612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31.12.2003</a:t>
            </a:r>
            <a:endParaRPr lang="en-US" sz="1046" dirty="0"/>
          </a:p>
        </p:txBody>
      </p:sp>
      <p:sp>
        <p:nvSpPr>
          <p:cNvPr id="24" name="Text 21"/>
          <p:cNvSpPr/>
          <p:nvPr/>
        </p:nvSpPr>
        <p:spPr>
          <a:xfrm>
            <a:off x="6003568" y="2275284"/>
            <a:ext cx="59474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</a:t>
            </a:r>
            <a:endParaRPr lang="en-US" sz="1046" dirty="0"/>
          </a:p>
        </p:txBody>
      </p:sp>
      <p:sp>
        <p:nvSpPr>
          <p:cNvPr id="25" name="Text 22"/>
          <p:cNvSpPr/>
          <p:nvPr/>
        </p:nvSpPr>
        <p:spPr>
          <a:xfrm>
            <a:off x="6598314" y="2275284"/>
            <a:ext cx="208848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AußenangriffAA</a:t>
            </a:r>
            <a:endParaRPr lang="en-US" sz="1046" dirty="0"/>
          </a:p>
        </p:txBody>
      </p:sp>
      <p:sp>
        <p:nvSpPr>
          <p:cNvPr id="26" name="Text 23"/>
          <p:cNvSpPr/>
          <p:nvPr/>
        </p:nvSpPr>
        <p:spPr>
          <a:xfrm>
            <a:off x="457200" y="2639616"/>
            <a:ext cx="261070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Rakow, Greta Antonia</a:t>
            </a:r>
            <a:endParaRPr lang="en-US" sz="1046" dirty="0"/>
          </a:p>
        </p:txBody>
      </p:sp>
      <p:sp>
        <p:nvSpPr>
          <p:cNvPr id="27" name="Text 24"/>
          <p:cNvSpPr/>
          <p:nvPr/>
        </p:nvSpPr>
        <p:spPr>
          <a:xfrm>
            <a:off x="3067906" y="2639616"/>
            <a:ext cx="102953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178 cm</a:t>
            </a:r>
            <a:endParaRPr lang="en-US" sz="1046" dirty="0"/>
          </a:p>
        </p:txBody>
      </p:sp>
      <p:sp>
        <p:nvSpPr>
          <p:cNvPr id="28" name="Text 25"/>
          <p:cNvSpPr/>
          <p:nvPr/>
        </p:nvSpPr>
        <p:spPr>
          <a:xfrm>
            <a:off x="4097443" y="2639616"/>
            <a:ext cx="190612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20.03.2006</a:t>
            </a:r>
            <a:endParaRPr lang="en-US" sz="1046" dirty="0"/>
          </a:p>
        </p:txBody>
      </p:sp>
      <p:sp>
        <p:nvSpPr>
          <p:cNvPr id="29" name="Text 26"/>
          <p:cNvSpPr/>
          <p:nvPr/>
        </p:nvSpPr>
        <p:spPr>
          <a:xfrm>
            <a:off x="6003568" y="2639616"/>
            <a:ext cx="59474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16</a:t>
            </a:r>
            <a:endParaRPr lang="en-US" sz="1046" dirty="0"/>
          </a:p>
        </p:txBody>
      </p:sp>
      <p:sp>
        <p:nvSpPr>
          <p:cNvPr id="30" name="Text 27"/>
          <p:cNvSpPr/>
          <p:nvPr/>
        </p:nvSpPr>
        <p:spPr>
          <a:xfrm>
            <a:off x="6598314" y="2639616"/>
            <a:ext cx="208848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AußenangriffAA</a:t>
            </a:r>
            <a:endParaRPr lang="en-US" sz="1046" dirty="0"/>
          </a:p>
        </p:txBody>
      </p:sp>
      <p:sp>
        <p:nvSpPr>
          <p:cNvPr id="31" name="Shape 28"/>
          <p:cNvSpPr/>
          <p:nvPr/>
        </p:nvSpPr>
        <p:spPr>
          <a:xfrm>
            <a:off x="457200" y="3003947"/>
            <a:ext cx="8229600" cy="364331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2" name="Text 29"/>
          <p:cNvSpPr/>
          <p:nvPr/>
        </p:nvSpPr>
        <p:spPr>
          <a:xfrm>
            <a:off x="457200" y="3003947"/>
            <a:ext cx="261070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Schwarz, Marieke</a:t>
            </a:r>
            <a:endParaRPr lang="en-US" sz="1046" dirty="0"/>
          </a:p>
        </p:txBody>
      </p:sp>
      <p:sp>
        <p:nvSpPr>
          <p:cNvPr id="33" name="Text 30"/>
          <p:cNvSpPr/>
          <p:nvPr/>
        </p:nvSpPr>
        <p:spPr>
          <a:xfrm>
            <a:off x="3067906" y="3003947"/>
            <a:ext cx="102953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170 cm</a:t>
            </a:r>
            <a:endParaRPr lang="en-US" sz="1046" dirty="0"/>
          </a:p>
        </p:txBody>
      </p:sp>
      <p:sp>
        <p:nvSpPr>
          <p:cNvPr id="34" name="Text 31"/>
          <p:cNvSpPr/>
          <p:nvPr/>
        </p:nvSpPr>
        <p:spPr>
          <a:xfrm>
            <a:off x="4097443" y="3003947"/>
            <a:ext cx="190612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23.06.2000</a:t>
            </a:r>
            <a:endParaRPr lang="en-US" sz="1046" dirty="0"/>
          </a:p>
        </p:txBody>
      </p:sp>
      <p:sp>
        <p:nvSpPr>
          <p:cNvPr id="35" name="Text 32"/>
          <p:cNvSpPr/>
          <p:nvPr/>
        </p:nvSpPr>
        <p:spPr>
          <a:xfrm>
            <a:off x="6003568" y="3003947"/>
            <a:ext cx="59474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12</a:t>
            </a:r>
            <a:endParaRPr lang="en-US" sz="1046" dirty="0"/>
          </a:p>
        </p:txBody>
      </p:sp>
      <p:sp>
        <p:nvSpPr>
          <p:cNvPr id="36" name="Text 33"/>
          <p:cNvSpPr/>
          <p:nvPr/>
        </p:nvSpPr>
        <p:spPr>
          <a:xfrm>
            <a:off x="6598314" y="3003947"/>
            <a:ext cx="208848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LiberoL</a:t>
            </a:r>
            <a:endParaRPr lang="en-US" sz="1046" dirty="0"/>
          </a:p>
        </p:txBody>
      </p:sp>
      <p:sp>
        <p:nvSpPr>
          <p:cNvPr id="37" name="Text 34"/>
          <p:cNvSpPr/>
          <p:nvPr/>
        </p:nvSpPr>
        <p:spPr>
          <a:xfrm>
            <a:off x="457200" y="3368278"/>
            <a:ext cx="261070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Trotzkowski, Linda</a:t>
            </a:r>
            <a:endParaRPr lang="en-US" sz="1046" dirty="0"/>
          </a:p>
        </p:txBody>
      </p:sp>
      <p:sp>
        <p:nvSpPr>
          <p:cNvPr id="38" name="Text 35"/>
          <p:cNvSpPr/>
          <p:nvPr/>
        </p:nvSpPr>
        <p:spPr>
          <a:xfrm>
            <a:off x="3067906" y="3368278"/>
            <a:ext cx="1029537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182 cm</a:t>
            </a:r>
            <a:endParaRPr lang="en-US" sz="1046" dirty="0"/>
          </a:p>
        </p:txBody>
      </p:sp>
      <p:sp>
        <p:nvSpPr>
          <p:cNvPr id="39" name="Text 36"/>
          <p:cNvSpPr/>
          <p:nvPr/>
        </p:nvSpPr>
        <p:spPr>
          <a:xfrm>
            <a:off x="4097443" y="3368278"/>
            <a:ext cx="190612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17.11.2006</a:t>
            </a:r>
            <a:endParaRPr lang="en-US" sz="1046" dirty="0"/>
          </a:p>
        </p:txBody>
      </p:sp>
      <p:sp>
        <p:nvSpPr>
          <p:cNvPr id="40" name="Text 37"/>
          <p:cNvSpPr/>
          <p:nvPr/>
        </p:nvSpPr>
        <p:spPr>
          <a:xfrm>
            <a:off x="6003568" y="3368278"/>
            <a:ext cx="594745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</a:t>
            </a:r>
            <a:endParaRPr lang="en-US" sz="1046" dirty="0"/>
          </a:p>
        </p:txBody>
      </p:sp>
      <p:sp>
        <p:nvSpPr>
          <p:cNvPr id="41" name="Text 38"/>
          <p:cNvSpPr/>
          <p:nvPr/>
        </p:nvSpPr>
        <p:spPr>
          <a:xfrm>
            <a:off x="6598314" y="3368278"/>
            <a:ext cx="2088486" cy="364331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MittelblockMB</a:t>
            </a:r>
            <a:endParaRPr lang="en-US" sz="1046" dirty="0"/>
          </a:p>
        </p:txBody>
      </p:sp>
      <p:sp>
        <p:nvSpPr>
          <p:cNvPr id="42" name="Shape 39"/>
          <p:cNvSpPr/>
          <p:nvPr/>
        </p:nvSpPr>
        <p:spPr>
          <a:xfrm>
            <a:off x="457200" y="4107656"/>
            <a:ext cx="4114800" cy="1300163"/>
          </a:xfrm>
          <a:prstGeom prst="rect">
            <a:avLst/>
          </a:prstGeom>
          <a:solidFill>
            <a:srgbClr val="F0F7FF"/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" y="4107656"/>
            <a:ext cx="28575" cy="1300163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44" name="Text 41"/>
          <p:cNvSpPr/>
          <p:nvPr/>
        </p:nvSpPr>
        <p:spPr>
          <a:xfrm>
            <a:off x="542925" y="4193381"/>
            <a:ext cx="39433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Positionsverteilung der Neuzugänge:</a:t>
            </a:r>
            <a:endParaRPr lang="en-US" sz="1046" dirty="0"/>
          </a:p>
        </p:txBody>
      </p:sp>
      <p:sp>
        <p:nvSpPr>
          <p:cNvPr id="45" name="Text 42"/>
          <p:cNvSpPr/>
          <p:nvPr/>
        </p:nvSpPr>
        <p:spPr>
          <a:xfrm>
            <a:off x="714375" y="4464844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 Außenangreiferinnen</a:t>
            </a:r>
            <a:endParaRPr lang="en-US" sz="1046" dirty="0"/>
          </a:p>
        </p:txBody>
      </p:sp>
      <p:sp>
        <p:nvSpPr>
          <p:cNvPr id="46" name="Text 43"/>
          <p:cNvSpPr/>
          <p:nvPr/>
        </p:nvSpPr>
        <p:spPr>
          <a:xfrm>
            <a:off x="714375" y="4679156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 Zuspielerin</a:t>
            </a:r>
            <a:endParaRPr lang="en-US" sz="1046" dirty="0"/>
          </a:p>
        </p:txBody>
      </p:sp>
      <p:sp>
        <p:nvSpPr>
          <p:cNvPr id="47" name="Text 44"/>
          <p:cNvSpPr/>
          <p:nvPr/>
        </p:nvSpPr>
        <p:spPr>
          <a:xfrm>
            <a:off x="714375" y="4893469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 Libera</a:t>
            </a:r>
            <a:endParaRPr lang="en-US" sz="1046" dirty="0"/>
          </a:p>
        </p:txBody>
      </p:sp>
      <p:sp>
        <p:nvSpPr>
          <p:cNvPr id="48" name="Text 45"/>
          <p:cNvSpPr/>
          <p:nvPr/>
        </p:nvSpPr>
        <p:spPr>
          <a:xfrm>
            <a:off x="714375" y="5107781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 Mittelblockerin</a:t>
            </a:r>
            <a:endParaRPr lang="en-US" sz="1046" dirty="0"/>
          </a:p>
        </p:txBody>
      </p:sp>
      <p:sp>
        <p:nvSpPr>
          <p:cNvPr id="49" name="Shape 46"/>
          <p:cNvSpPr/>
          <p:nvPr/>
        </p:nvSpPr>
        <p:spPr>
          <a:xfrm>
            <a:off x="4572000" y="4107656"/>
            <a:ext cx="4114800" cy="1085850"/>
          </a:xfrm>
          <a:prstGeom prst="rect">
            <a:avLst/>
          </a:prstGeom>
          <a:solidFill>
            <a:srgbClr val="F0F7FF"/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4107656"/>
            <a:ext cx="28575" cy="1085850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51" name="Text 48"/>
          <p:cNvSpPr/>
          <p:nvPr/>
        </p:nvSpPr>
        <p:spPr>
          <a:xfrm>
            <a:off x="4657725" y="4193381"/>
            <a:ext cx="39433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Altersstruktur:</a:t>
            </a:r>
            <a:endParaRPr lang="en-US" sz="1046" dirty="0"/>
          </a:p>
        </p:txBody>
      </p:sp>
      <p:sp>
        <p:nvSpPr>
          <p:cNvPr id="52" name="Text 49"/>
          <p:cNvSpPr/>
          <p:nvPr/>
        </p:nvSpPr>
        <p:spPr>
          <a:xfrm>
            <a:off x="4829175" y="4464844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Durchschnittsalter: 22,4 Jahre</a:t>
            </a:r>
            <a:endParaRPr lang="en-US" sz="1046" dirty="0"/>
          </a:p>
        </p:txBody>
      </p:sp>
      <p:sp>
        <p:nvSpPr>
          <p:cNvPr id="53" name="Text 50"/>
          <p:cNvSpPr/>
          <p:nvPr/>
        </p:nvSpPr>
        <p:spPr>
          <a:xfrm>
            <a:off x="4829175" y="4679156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Jüngste Spielerin: Rakow, Greta (19 Jahre)</a:t>
            </a:r>
            <a:endParaRPr lang="en-US" sz="1046" dirty="0"/>
          </a:p>
        </p:txBody>
      </p:sp>
      <p:sp>
        <p:nvSpPr>
          <p:cNvPr id="54" name="Text 51"/>
          <p:cNvSpPr/>
          <p:nvPr/>
        </p:nvSpPr>
        <p:spPr>
          <a:xfrm>
            <a:off x="4829175" y="4893469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Älteste Spielerin: Drölle, Lara (27 Jahre)</a:t>
            </a:r>
            <a:endParaRPr lang="en-US" sz="1046" dirty="0"/>
          </a:p>
        </p:txBody>
      </p:sp>
      <p:pic>
        <p:nvPicPr>
          <p:cNvPr id="5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550694"/>
            <a:ext cx="822960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6936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57200"/>
            <a:ext cx="8229600" cy="478631"/>
          </a:xfrm>
          <a:prstGeom prst="rect">
            <a:avLst/>
          </a:prstGeom>
          <a:noFill/>
          <a:ln/>
        </p:spPr>
        <p:txBody>
          <a:bodyPr wrap="none" lIns="0" tIns="0" rIns="0" bIns="8509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Zusammenfassung des Kadervergleichs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3943350" cy="2500313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57200" y="3786188"/>
            <a:ext cx="3943350" cy="571500"/>
          </a:xfrm>
          <a:prstGeom prst="rect">
            <a:avLst/>
          </a:prstGeom>
          <a:solidFill>
            <a:srgbClr val="F0F7FF"/>
          </a:solidFill>
          <a:ln/>
        </p:spPr>
      </p:sp>
      <p:sp>
        <p:nvSpPr>
          <p:cNvPr id="6" name="Shape 2"/>
          <p:cNvSpPr/>
          <p:nvPr/>
        </p:nvSpPr>
        <p:spPr>
          <a:xfrm>
            <a:off x="457200" y="3786188"/>
            <a:ext cx="28575" cy="571500"/>
          </a:xfrm>
          <a:prstGeom prst="rect">
            <a:avLst/>
          </a:prstGeom>
          <a:solidFill>
            <a:srgbClr val="0066CC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6" y="3893344"/>
            <a:ext cx="142875" cy="1428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01551" y="3866555"/>
            <a:ext cx="101857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8 Spielerinnen</a:t>
            </a:r>
            <a:endParaRPr lang="en-US" sz="1046" dirty="0"/>
          </a:p>
        </p:txBody>
      </p:sp>
      <p:sp>
        <p:nvSpPr>
          <p:cNvPr id="9" name="Text 4"/>
          <p:cNvSpPr/>
          <p:nvPr/>
        </p:nvSpPr>
        <p:spPr>
          <a:xfrm>
            <a:off x="1820121" y="3866555"/>
            <a:ext cx="215442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sind von Essen nach Düsseldorf </a:t>
            </a:r>
            <a:endParaRPr lang="en-US" sz="1046" dirty="0"/>
          </a:p>
        </p:txBody>
      </p:sp>
      <p:sp>
        <p:nvSpPr>
          <p:cNvPr id="10" name="Text 5"/>
          <p:cNvSpPr/>
          <p:nvPr/>
        </p:nvSpPr>
        <p:spPr>
          <a:xfrm>
            <a:off x="564356" y="4080867"/>
            <a:ext cx="75282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gewechselt </a:t>
            </a:r>
            <a:endParaRPr lang="en-US" sz="1046" dirty="0"/>
          </a:p>
        </p:txBody>
      </p:sp>
      <p:sp>
        <p:nvSpPr>
          <p:cNvPr id="11" name="Shape 6"/>
          <p:cNvSpPr/>
          <p:nvPr/>
        </p:nvSpPr>
        <p:spPr>
          <a:xfrm>
            <a:off x="457200" y="4429125"/>
            <a:ext cx="3943350" cy="571500"/>
          </a:xfrm>
          <a:prstGeom prst="rect">
            <a:avLst/>
          </a:prstGeom>
          <a:solidFill>
            <a:srgbClr val="F0F7FF"/>
          </a:solidFill>
          <a:ln/>
        </p:spPr>
      </p:sp>
      <p:sp>
        <p:nvSpPr>
          <p:cNvPr id="12" name="Shape 7"/>
          <p:cNvSpPr/>
          <p:nvPr/>
        </p:nvSpPr>
        <p:spPr>
          <a:xfrm>
            <a:off x="457200" y="4429125"/>
            <a:ext cx="28575" cy="571500"/>
          </a:xfrm>
          <a:prstGeom prst="rect">
            <a:avLst/>
          </a:prstGeom>
          <a:solidFill>
            <a:srgbClr val="0066CC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6" y="4536281"/>
            <a:ext cx="142875" cy="1428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01551" y="4509492"/>
            <a:ext cx="101857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 Spielerinnen</a:t>
            </a:r>
            <a:endParaRPr lang="en-US" sz="1046" dirty="0"/>
          </a:p>
        </p:txBody>
      </p:sp>
      <p:sp>
        <p:nvSpPr>
          <p:cNvPr id="15" name="Text 9"/>
          <p:cNvSpPr/>
          <p:nvPr/>
        </p:nvSpPr>
        <p:spPr>
          <a:xfrm>
            <a:off x="1820121" y="4509492"/>
            <a:ext cx="217700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haben Essen verlassen und sind </a:t>
            </a:r>
            <a:endParaRPr lang="en-US" sz="1046" dirty="0"/>
          </a:p>
        </p:txBody>
      </p:sp>
      <p:sp>
        <p:nvSpPr>
          <p:cNvPr id="16" name="Text 10"/>
          <p:cNvSpPr/>
          <p:nvPr/>
        </p:nvSpPr>
        <p:spPr>
          <a:xfrm>
            <a:off x="564356" y="4723805"/>
            <a:ext cx="225256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nicht nach Düsseldorf gewechselt </a:t>
            </a:r>
            <a:endParaRPr lang="en-US" sz="1046" dirty="0"/>
          </a:p>
        </p:txBody>
      </p:sp>
      <p:sp>
        <p:nvSpPr>
          <p:cNvPr id="17" name="Shape 11"/>
          <p:cNvSpPr/>
          <p:nvPr/>
        </p:nvSpPr>
        <p:spPr>
          <a:xfrm>
            <a:off x="457200" y="5072063"/>
            <a:ext cx="3943350" cy="571500"/>
          </a:xfrm>
          <a:prstGeom prst="rect">
            <a:avLst/>
          </a:prstGeom>
          <a:solidFill>
            <a:srgbClr val="F0F7FF"/>
          </a:solidFill>
          <a:ln/>
        </p:spPr>
      </p:sp>
      <p:sp>
        <p:nvSpPr>
          <p:cNvPr id="18" name="Shape 12"/>
          <p:cNvSpPr/>
          <p:nvPr/>
        </p:nvSpPr>
        <p:spPr>
          <a:xfrm>
            <a:off x="457200" y="5072063"/>
            <a:ext cx="28575" cy="571500"/>
          </a:xfrm>
          <a:prstGeom prst="rect">
            <a:avLst/>
          </a:prstGeom>
          <a:solidFill>
            <a:srgbClr val="0066CC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6" y="5179219"/>
            <a:ext cx="142875" cy="14287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01551" y="5152430"/>
            <a:ext cx="141234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 neue Spielerinnen</a:t>
            </a:r>
            <a:endParaRPr lang="en-US" sz="1046" dirty="0"/>
          </a:p>
        </p:txBody>
      </p:sp>
      <p:sp>
        <p:nvSpPr>
          <p:cNvPr id="21" name="Text 14"/>
          <p:cNvSpPr/>
          <p:nvPr/>
        </p:nvSpPr>
        <p:spPr>
          <a:xfrm>
            <a:off x="2213893" y="5152430"/>
            <a:ext cx="200683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sind zum Kader in Düsseldorf </a:t>
            </a:r>
            <a:endParaRPr lang="en-US" sz="1046" dirty="0"/>
          </a:p>
        </p:txBody>
      </p:sp>
      <p:sp>
        <p:nvSpPr>
          <p:cNvPr id="22" name="Text 15"/>
          <p:cNvSpPr/>
          <p:nvPr/>
        </p:nvSpPr>
        <p:spPr>
          <a:xfrm>
            <a:off x="564356" y="5366742"/>
            <a:ext cx="113616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hinzugekommen </a:t>
            </a:r>
            <a:endParaRPr lang="en-US" sz="1046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450" y="1143000"/>
            <a:ext cx="3943350" cy="2500313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743450" y="3795117"/>
            <a:ext cx="25890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Die </a:t>
            </a:r>
            <a:endParaRPr lang="en-US" sz="1046" dirty="0"/>
          </a:p>
        </p:txBody>
      </p:sp>
      <p:sp>
        <p:nvSpPr>
          <p:cNvPr id="25" name="Text 17"/>
          <p:cNvSpPr/>
          <p:nvPr/>
        </p:nvSpPr>
        <p:spPr>
          <a:xfrm>
            <a:off x="5002355" y="3795117"/>
            <a:ext cx="171408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Kernstruktur des Teams</a:t>
            </a:r>
            <a:endParaRPr lang="en-US" sz="1046" dirty="0"/>
          </a:p>
        </p:txBody>
      </p:sp>
      <p:sp>
        <p:nvSpPr>
          <p:cNvPr id="26" name="Text 18"/>
          <p:cNvSpPr/>
          <p:nvPr/>
        </p:nvSpPr>
        <p:spPr>
          <a:xfrm>
            <a:off x="6716437" y="3795117"/>
            <a:ext cx="171335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wurde beim Wechsel von </a:t>
            </a:r>
            <a:endParaRPr lang="en-US" sz="1046" dirty="0"/>
          </a:p>
        </p:txBody>
      </p:sp>
      <p:sp>
        <p:nvSpPr>
          <p:cNvPr id="27" name="Text 19"/>
          <p:cNvSpPr/>
          <p:nvPr/>
        </p:nvSpPr>
        <p:spPr>
          <a:xfrm>
            <a:off x="4743450" y="4009430"/>
            <a:ext cx="238916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Essen nach Düsseldorf beibehalten:</a:t>
            </a:r>
            <a:endParaRPr lang="en-US" sz="1046" dirty="0"/>
          </a:p>
        </p:txBody>
      </p:sp>
      <p:sp>
        <p:nvSpPr>
          <p:cNvPr id="28" name="Text 20"/>
          <p:cNvSpPr/>
          <p:nvPr/>
        </p:nvSpPr>
        <p:spPr>
          <a:xfrm>
            <a:off x="4914900" y="4329113"/>
            <a:ext cx="37719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Alle Spielerinnen behielten ihre Positionen</a:t>
            </a:r>
            <a:endParaRPr lang="en-US" sz="1046" dirty="0"/>
          </a:p>
        </p:txBody>
      </p:sp>
      <p:sp>
        <p:nvSpPr>
          <p:cNvPr id="29" name="Text 21"/>
          <p:cNvSpPr/>
          <p:nvPr/>
        </p:nvSpPr>
        <p:spPr>
          <a:xfrm>
            <a:off x="4914900" y="4543425"/>
            <a:ext cx="3771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Fast alle behielten ihre Trikotnummern (Ausnahme: Ines Rösner)</a:t>
            </a:r>
            <a:endParaRPr lang="en-US" sz="1046" dirty="0"/>
          </a:p>
        </p:txBody>
      </p:sp>
      <p:sp>
        <p:nvSpPr>
          <p:cNvPr id="30" name="Text 22"/>
          <p:cNvSpPr/>
          <p:nvPr/>
        </p:nvSpPr>
        <p:spPr>
          <a:xfrm>
            <a:off x="4914900" y="4972050"/>
            <a:ext cx="3771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Wichtige Positionen wie Zuspiel, Libero und Diagonal blieben besetzt</a:t>
            </a:r>
            <a:endParaRPr lang="en-US" sz="1046" dirty="0"/>
          </a:p>
        </p:txBody>
      </p:sp>
      <p:sp>
        <p:nvSpPr>
          <p:cNvPr id="31" name="Text 23"/>
          <p:cNvSpPr/>
          <p:nvPr/>
        </p:nvSpPr>
        <p:spPr>
          <a:xfrm>
            <a:off x="4743450" y="5581055"/>
            <a:ext cx="25890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Die </a:t>
            </a:r>
            <a:endParaRPr lang="en-US" sz="1046" dirty="0"/>
          </a:p>
        </p:txBody>
      </p:sp>
      <p:sp>
        <p:nvSpPr>
          <p:cNvPr id="32" name="Text 24"/>
          <p:cNvSpPr/>
          <p:nvPr/>
        </p:nvSpPr>
        <p:spPr>
          <a:xfrm>
            <a:off x="5002355" y="5581055"/>
            <a:ext cx="90354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b="1" dirty="0">
                <a:solidFill>
                  <a:srgbClr val="0066C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Neuzugänge</a:t>
            </a:r>
            <a:endParaRPr lang="en-US" sz="1046" dirty="0"/>
          </a:p>
        </p:txBody>
      </p:sp>
      <p:sp>
        <p:nvSpPr>
          <p:cNvPr id="33" name="Text 25"/>
          <p:cNvSpPr/>
          <p:nvPr/>
        </p:nvSpPr>
        <p:spPr>
          <a:xfrm>
            <a:off x="5905900" y="5581055"/>
            <a:ext cx="240387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verstärken vor allem die Positionen </a:t>
            </a:r>
            <a:endParaRPr lang="en-US" sz="1046" dirty="0"/>
          </a:p>
        </p:txBody>
      </p:sp>
      <p:sp>
        <p:nvSpPr>
          <p:cNvPr id="34" name="Text 26"/>
          <p:cNvSpPr/>
          <p:nvPr/>
        </p:nvSpPr>
        <p:spPr>
          <a:xfrm>
            <a:off x="4743450" y="5795367"/>
            <a:ext cx="343873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Außenangriff, Zuspiel und Mittelblock, was auf eine </a:t>
            </a:r>
            <a:endParaRPr lang="en-US" sz="1046" dirty="0"/>
          </a:p>
        </p:txBody>
      </p:sp>
      <p:sp>
        <p:nvSpPr>
          <p:cNvPr id="35" name="Text 27"/>
          <p:cNvSpPr/>
          <p:nvPr/>
        </p:nvSpPr>
        <p:spPr>
          <a:xfrm>
            <a:off x="4743450" y="6009680"/>
            <a:ext cx="308626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strategische Ergänzung des Kaders hindeutet.</a:t>
            </a:r>
            <a:endParaRPr lang="en-US" sz="10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2025-10-03T11:29:14Z</dcterms:created>
  <dcterms:modified xsi:type="dcterms:W3CDTF">2025-10-03T11:29:14Z</dcterms:modified>
</cp:coreProperties>
</file>